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9" r:id="rId6"/>
    <p:sldId id="270" r:id="rId7"/>
    <p:sldId id="272" r:id="rId8"/>
    <p:sldId id="281" r:id="rId9"/>
    <p:sldId id="260" r:id="rId10"/>
    <p:sldId id="278" r:id="rId11"/>
    <p:sldId id="273" r:id="rId12"/>
    <p:sldId id="274" r:id="rId13"/>
    <p:sldId id="275" r:id="rId14"/>
    <p:sldId id="282" r:id="rId15"/>
    <p:sldId id="276" r:id="rId16"/>
    <p:sldId id="277" r:id="rId17"/>
    <p:sldId id="283" r:id="rId18"/>
    <p:sldId id="271" r:id="rId19"/>
    <p:sldId id="280" r:id="rId20"/>
    <p:sldId id="279" r:id="rId21"/>
    <p:sldId id="284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112" d="100"/>
          <a:sy n="112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     MODEL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       VIEW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CONTROLLER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 custLinFactX="100000" custLinFactY="96211" custLinFactNeighborX="106022" custLinFactNeighborY="100000"/>
      <dgm:spPr>
        <a:ln>
          <a:noFill/>
        </a:ln>
      </dgm:spPr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 custLinFactNeighborX="3076" custLinFactNeighborY="1542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 custLinFactY="100000" custLinFactNeighborX="23825" custLinFactNeighborY="1228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 custFlipVert="1" custFlipHor="1" custScaleX="7638" custScaleY="7638" custLinFactY="-6526" custLinFactNeighborX="-25228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1562394" y="1419789"/>
          <a:ext cx="598567" cy="5985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172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     MODEL</a:t>
          </a:r>
        </a:p>
      </dsp:txBody>
      <dsp:txXfrm>
        <a:off x="1256992" y="17246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471821" y="2939564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       VIEW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 flipH="1" flipV="1">
          <a:off x="454630" y="2604891"/>
          <a:ext cx="45718" cy="45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CONTROLLER</a:t>
          </a:r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22/12/2021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22/12/2021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22/12/2021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203" y="1019962"/>
            <a:ext cx="10813409" cy="3329581"/>
          </a:xfrm>
        </p:spPr>
        <p:txBody>
          <a:bodyPr rtlCol="0">
            <a:normAutofit/>
          </a:bodyPr>
          <a:lstStyle/>
          <a:p>
            <a:pPr rtl="0"/>
            <a:r>
              <a:rPr lang="pt-BR" sz="7000" dirty="0"/>
              <a:t>Model, DAO e </a:t>
            </a:r>
            <a:r>
              <a:rPr lang="pt-BR" sz="7000" dirty="0" err="1"/>
              <a:t>repository</a:t>
            </a:r>
            <a:endParaRPr lang="pt-BR" sz="7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6454" y="6224331"/>
            <a:ext cx="10044348" cy="86142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Daniel Queiroz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0FDF7-5B05-4B70-99FE-F887A1EB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60368"/>
            <a:ext cx="9404723" cy="875624"/>
          </a:xfrm>
        </p:spPr>
        <p:txBody>
          <a:bodyPr/>
          <a:lstStyle/>
          <a:p>
            <a:r>
              <a:rPr lang="pt-BR" dirty="0"/>
              <a:t>      Implementação das interfaces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AD172D3-2623-4946-AE47-491F72D9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82" y="1008723"/>
            <a:ext cx="4936413" cy="5653217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454979F-604B-430E-B99B-070061E1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25" y="1008722"/>
            <a:ext cx="5239081" cy="56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3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0FDF7-5B05-4B70-99FE-F887A1EB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160368"/>
            <a:ext cx="9404723" cy="875624"/>
          </a:xfrm>
        </p:spPr>
        <p:txBody>
          <a:bodyPr/>
          <a:lstStyle/>
          <a:p>
            <a:r>
              <a:rPr lang="pt-BR" dirty="0"/>
              <a:t>      Implementação das interfaces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7C1A215-A582-45FE-951E-08842FA1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366" y="1008723"/>
            <a:ext cx="5497708" cy="5653217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0445A4B-0D1A-449C-8920-000019CB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8BAFD62-43AB-4704-9EFD-D07144D3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22" y="1008723"/>
            <a:ext cx="4944749" cy="56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1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428F7-87CA-4532-AF6E-63918C0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03" y="452718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Banco de dados onde serão buscado os dados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4B0AB5-9BD6-4070-ABF4-8BFFA6880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288" y="1853248"/>
            <a:ext cx="8099152" cy="4609377"/>
          </a:xfrm>
        </p:spPr>
      </p:pic>
    </p:spTree>
    <p:extLst>
      <p:ext uri="{BB962C8B-B14F-4D97-AF65-F5344CB8AC3E}">
        <p14:creationId xmlns:p14="http://schemas.microsoft.com/office/powerpoint/2010/main" val="290971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E39F2-0DAB-4028-BE30-98E220AA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08" y="35305"/>
            <a:ext cx="9404723" cy="897910"/>
          </a:xfrm>
        </p:spPr>
        <p:txBody>
          <a:bodyPr/>
          <a:lstStyle/>
          <a:p>
            <a:r>
              <a:rPr lang="pt-BR" dirty="0"/>
              <a:t>Classe principal utilizando </a:t>
            </a:r>
            <a:r>
              <a:rPr lang="pt-BR" dirty="0" err="1"/>
              <a:t>Postgres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2D0CA9-C0D3-4915-BB29-6AFCA212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72" y="5316317"/>
            <a:ext cx="6878010" cy="105742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8F568F4-61A9-4A58-BA38-3E1E834AC58F}"/>
              </a:ext>
            </a:extLst>
          </p:cNvPr>
          <p:cNvSpPr txBox="1">
            <a:spLocks/>
          </p:cNvSpPr>
          <p:nvPr/>
        </p:nvSpPr>
        <p:spPr>
          <a:xfrm>
            <a:off x="3779494" y="4567188"/>
            <a:ext cx="6670878" cy="897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Resultado da execução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5A01AEEC-CE3A-472A-BA31-3192127B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68" y="4645793"/>
            <a:ext cx="2867526" cy="172794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2D54938-A3A2-401A-9B31-4C10782F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68" y="771875"/>
            <a:ext cx="9683327" cy="37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E39F2-0DAB-4028-BE30-98E220AA9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08" y="35305"/>
            <a:ext cx="9404723" cy="897910"/>
          </a:xfrm>
        </p:spPr>
        <p:txBody>
          <a:bodyPr/>
          <a:lstStyle/>
          <a:p>
            <a:r>
              <a:rPr lang="pt-BR" dirty="0"/>
              <a:t>Classe principal utilizando </a:t>
            </a:r>
            <a:r>
              <a:rPr lang="pt-BR" dirty="0" err="1"/>
              <a:t>MySql</a:t>
            </a:r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8F568F4-61A9-4A58-BA38-3E1E834AC58F}"/>
              </a:ext>
            </a:extLst>
          </p:cNvPr>
          <p:cNvSpPr txBox="1">
            <a:spLocks/>
          </p:cNvSpPr>
          <p:nvPr/>
        </p:nvSpPr>
        <p:spPr>
          <a:xfrm>
            <a:off x="3779494" y="4567188"/>
            <a:ext cx="6670878" cy="8979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Resultado da execução</a:t>
            </a:r>
          </a:p>
        </p:txBody>
      </p:sp>
      <p:pic>
        <p:nvPicPr>
          <p:cNvPr id="9" name="Espaço Reservado para Conteúdo 4">
            <a:extLst>
              <a:ext uri="{FF2B5EF4-FFF2-40B4-BE49-F238E27FC236}">
                <a16:creationId xmlns:a16="http://schemas.microsoft.com/office/drawing/2014/main" id="{5A01AEEC-CE3A-472A-BA31-3192127B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68" y="4645793"/>
            <a:ext cx="2867526" cy="17279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5AE13A-F087-4AB7-9631-E291FB21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68" y="710843"/>
            <a:ext cx="9876274" cy="3794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D8AFE92-E948-4477-882F-4C8E22EDB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157" y="5282618"/>
            <a:ext cx="73818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1B7BC6C-A793-4A75-9CCE-5C7F701131FC}"/>
              </a:ext>
            </a:extLst>
          </p:cNvPr>
          <p:cNvSpPr txBox="1">
            <a:spLocks/>
          </p:cNvSpPr>
          <p:nvPr/>
        </p:nvSpPr>
        <p:spPr>
          <a:xfrm>
            <a:off x="6096000" y="2219790"/>
            <a:ext cx="5535176" cy="3988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002060"/>
                </a:solidFill>
              </a:rPr>
              <a:t>Padronização.</a:t>
            </a:r>
          </a:p>
          <a:p>
            <a:endParaRPr lang="pt-BR" dirty="0">
              <a:solidFill>
                <a:srgbClr val="002060"/>
              </a:solidFill>
            </a:endParaRPr>
          </a:p>
          <a:p>
            <a:endParaRPr lang="pt-BR" dirty="0">
              <a:solidFill>
                <a:srgbClr val="002060"/>
              </a:solidFill>
            </a:endParaRP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</a:rPr>
              <a:t>Validação.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35D4D8-DF94-4278-9C30-5AA4A1B7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7" y="1535184"/>
            <a:ext cx="5196980" cy="5119819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71FA83-9B0C-4008-8906-06CCA9833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7585A0C-11FD-484A-95D7-876E0930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47" y="202996"/>
            <a:ext cx="9404723" cy="1400530"/>
          </a:xfrm>
        </p:spPr>
        <p:txBody>
          <a:bodyPr/>
          <a:lstStyle/>
          <a:p>
            <a:pPr algn="ctr"/>
            <a:r>
              <a:rPr lang="pt-BR" sz="4000" dirty="0"/>
              <a:t>Agora vejamos utilizando o </a:t>
            </a:r>
            <a:r>
              <a:rPr lang="pt-BR" sz="4000" dirty="0" err="1"/>
              <a:t>Repository</a:t>
            </a:r>
            <a:r>
              <a:rPr lang="pt-B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63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0FDF7-5B05-4B70-99FE-F887A1EB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59" y="551653"/>
            <a:ext cx="11216082" cy="1400530"/>
          </a:xfrm>
        </p:spPr>
        <p:txBody>
          <a:bodyPr/>
          <a:lstStyle/>
          <a:p>
            <a:pPr algn="ctr"/>
            <a:r>
              <a:rPr lang="pt-BR" dirty="0"/>
              <a:t> Aqui entra o </a:t>
            </a:r>
            <a:r>
              <a:rPr lang="pt-BR" dirty="0" err="1"/>
              <a:t>Repository</a:t>
            </a:r>
            <a:br>
              <a:rPr lang="pt-BR" dirty="0"/>
            </a:br>
            <a:r>
              <a:rPr lang="pt-BR" sz="3600" dirty="0"/>
              <a:t>que está dentro do MODEL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CADB1F6-2679-4A3C-9D7C-B71DD4B6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97" y="3909100"/>
            <a:ext cx="5124450" cy="1028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2CE449-D69D-41B3-88D8-A1D8E5473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94" y="2917882"/>
            <a:ext cx="5429250" cy="147637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3741F87D-E05B-4C01-8A77-4EC14A9B9542}"/>
              </a:ext>
            </a:extLst>
          </p:cNvPr>
          <p:cNvSpPr txBox="1">
            <a:spLocks/>
          </p:cNvSpPr>
          <p:nvPr/>
        </p:nvSpPr>
        <p:spPr>
          <a:xfrm>
            <a:off x="6096000" y="2051458"/>
            <a:ext cx="4907401" cy="8664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Configurações no </a:t>
            </a:r>
            <a:r>
              <a:rPr lang="pt-BR" sz="2400" dirty="0" err="1"/>
              <a:t>application.properties</a:t>
            </a:r>
            <a:endParaRPr lang="pt-BR" sz="240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0825B2D2-A490-4E78-BF42-936CA720CC26}"/>
              </a:ext>
            </a:extLst>
          </p:cNvPr>
          <p:cNvSpPr txBox="1">
            <a:spLocks/>
          </p:cNvSpPr>
          <p:nvPr/>
        </p:nvSpPr>
        <p:spPr>
          <a:xfrm>
            <a:off x="429236" y="3101302"/>
            <a:ext cx="5065727" cy="8664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Uma classe </a:t>
            </a:r>
            <a:r>
              <a:rPr lang="pt-BR" sz="2400" dirty="0" err="1"/>
              <a:t>extendo</a:t>
            </a:r>
            <a:r>
              <a:rPr lang="pt-BR" sz="2400" dirty="0"/>
              <a:t> </a:t>
            </a:r>
            <a:r>
              <a:rPr lang="pt-BR" sz="2400" dirty="0" err="1"/>
              <a:t>JpaRepository</a:t>
            </a:r>
            <a:endParaRPr lang="pt-BR" sz="24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86009F2-55A2-4DFF-BCCB-EECAB8153007}"/>
              </a:ext>
            </a:extLst>
          </p:cNvPr>
          <p:cNvSpPr txBox="1">
            <a:spLocks/>
          </p:cNvSpPr>
          <p:nvPr/>
        </p:nvSpPr>
        <p:spPr>
          <a:xfrm>
            <a:off x="458597" y="4937800"/>
            <a:ext cx="5065727" cy="11941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O </a:t>
            </a:r>
            <a:r>
              <a:rPr lang="pt-BR" sz="2400" dirty="0" err="1"/>
              <a:t>Jpa</a:t>
            </a:r>
            <a:r>
              <a:rPr lang="pt-BR" sz="2400" dirty="0"/>
              <a:t> </a:t>
            </a:r>
            <a:r>
              <a:rPr lang="pt-BR" sz="2400" dirty="0" err="1"/>
              <a:t>Repository</a:t>
            </a:r>
            <a:r>
              <a:rPr lang="pt-BR" sz="2400" dirty="0"/>
              <a:t> recebe o modelo (Objeto mapeado) e o tipo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5206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2667-D384-4977-9220-C6DFD872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78" y="231952"/>
            <a:ext cx="10050010" cy="839187"/>
          </a:xfrm>
        </p:spPr>
        <p:txBody>
          <a:bodyPr/>
          <a:lstStyle/>
          <a:p>
            <a:r>
              <a:rPr lang="pt-BR" sz="4000" dirty="0" err="1"/>
              <a:t>Controller</a:t>
            </a:r>
            <a:r>
              <a:rPr lang="pt-BR" sz="4000" dirty="0"/>
              <a:t> para retornar os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D74C5D4-6183-48AA-A47B-B6396DBC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69" y="4983204"/>
            <a:ext cx="7808182" cy="100012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78303BB-D1A8-44C9-81CB-9F5CDD6E338E}"/>
              </a:ext>
            </a:extLst>
          </p:cNvPr>
          <p:cNvSpPr txBox="1">
            <a:spLocks/>
          </p:cNvSpPr>
          <p:nvPr/>
        </p:nvSpPr>
        <p:spPr>
          <a:xfrm>
            <a:off x="3672728" y="4258899"/>
            <a:ext cx="6613003" cy="839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Resultado</a:t>
            </a:r>
          </a:p>
        </p:txBody>
      </p:sp>
      <p:pic>
        <p:nvPicPr>
          <p:cNvPr id="13" name="Espaço Reservado para Conteúdo 4">
            <a:extLst>
              <a:ext uri="{FF2B5EF4-FFF2-40B4-BE49-F238E27FC236}">
                <a16:creationId xmlns:a16="http://schemas.microsoft.com/office/drawing/2014/main" id="{176B9E28-1DCD-4902-B226-6ACB2EC3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3" y="4513745"/>
            <a:ext cx="2867526" cy="17279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678C25B-0106-489D-8ACB-17BD463F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524" y="1022235"/>
            <a:ext cx="892831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59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43D6-BF7B-49C9-824E-ACD96541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268" y="67112"/>
            <a:ext cx="9404723" cy="1484851"/>
          </a:xfrm>
        </p:spPr>
        <p:txBody>
          <a:bodyPr/>
          <a:lstStyle/>
          <a:p>
            <a:r>
              <a:rPr lang="pt-BR" sz="8800" dirty="0"/>
              <a:t>  Conclusão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F99546B-1D29-4C5A-BD61-29FC792AE708}"/>
              </a:ext>
            </a:extLst>
          </p:cNvPr>
          <p:cNvSpPr txBox="1">
            <a:spLocks/>
          </p:cNvSpPr>
          <p:nvPr/>
        </p:nvSpPr>
        <p:spPr>
          <a:xfrm>
            <a:off x="275279" y="1551963"/>
            <a:ext cx="10437461" cy="839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/>
              <a:t>     DAO                     </a:t>
            </a:r>
            <a:r>
              <a:rPr lang="pt-BR" sz="4000"/>
              <a:t>x              </a:t>
            </a:r>
            <a:r>
              <a:rPr lang="pt-BR" sz="4000" dirty="0" err="1"/>
              <a:t>Repository</a:t>
            </a:r>
            <a:endParaRPr lang="pt-BR" sz="40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9597950-ED4D-436A-9257-601654AB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79" y="2662519"/>
            <a:ext cx="4701870" cy="4195481"/>
          </a:xfrm>
        </p:spPr>
        <p:txBody>
          <a:bodyPr/>
          <a:lstStyle/>
          <a:p>
            <a:r>
              <a:rPr lang="pt-BR" dirty="0"/>
              <a:t>Comunicação direta com a infraestrutura da aplicação</a:t>
            </a:r>
          </a:p>
          <a:p>
            <a:r>
              <a:rPr lang="pt-BR" dirty="0"/>
              <a:t>Mais trabalhoso</a:t>
            </a:r>
          </a:p>
          <a:p>
            <a:r>
              <a:rPr lang="pt-BR" dirty="0"/>
              <a:t>As boa práticas dizem que não devem conter regras de negócio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2924FD4-8868-433A-B672-041393DCF9E9}"/>
              </a:ext>
            </a:extLst>
          </p:cNvPr>
          <p:cNvSpPr txBox="1">
            <a:spLocks/>
          </p:cNvSpPr>
          <p:nvPr/>
        </p:nvSpPr>
        <p:spPr>
          <a:xfrm>
            <a:off x="6584121" y="2662519"/>
            <a:ext cx="4701870" cy="258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Não sabe com o que está trabalhando</a:t>
            </a:r>
          </a:p>
          <a:p>
            <a:r>
              <a:rPr lang="pt-BR" dirty="0"/>
              <a:t>Mais simples de usar</a:t>
            </a:r>
          </a:p>
          <a:p>
            <a:r>
              <a:rPr lang="pt-BR" dirty="0"/>
              <a:t>Considerado camada de domínio, pode conter regra de negócio, mas não é a melhor prática.</a:t>
            </a:r>
          </a:p>
        </p:txBody>
      </p:sp>
    </p:spTree>
    <p:extLst>
      <p:ext uri="{BB962C8B-B14F-4D97-AF65-F5344CB8AC3E}">
        <p14:creationId xmlns:p14="http://schemas.microsoft.com/office/powerpoint/2010/main" val="4605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914492"/>
            <a:ext cx="4802031" cy="1182756"/>
          </a:xfrm>
        </p:spPr>
        <p:txBody>
          <a:bodyPr rtlCol="0">
            <a:noAutofit/>
          </a:bodyPr>
          <a:lstStyle/>
          <a:p>
            <a:pPr rtl="0"/>
            <a:r>
              <a:rPr lang="pt-BR" sz="4800" dirty="0"/>
              <a:t>Estrutura MVC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lemento 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060079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1D6FB061-FA39-4BF0-87E0-582F9B4F8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891754"/>
            <a:ext cx="5622191" cy="29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7889B-6BFD-4E08-A6C7-A05FD507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Responsabilidades da camada </a:t>
            </a:r>
            <a:br>
              <a:rPr lang="pt-BR" dirty="0"/>
            </a:br>
            <a:r>
              <a:rPr lang="pt-BR" dirty="0"/>
              <a:t>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E1787-ADB1-41C3-808C-831D0127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18" y="2279421"/>
            <a:ext cx="8946541" cy="4195481"/>
          </a:xfrm>
        </p:spPr>
        <p:txBody>
          <a:bodyPr/>
          <a:lstStyle/>
          <a:p>
            <a:r>
              <a:rPr lang="pt-BR" dirty="0"/>
              <a:t>Padronização de dados.</a:t>
            </a:r>
          </a:p>
          <a:p>
            <a:r>
              <a:rPr lang="pt-BR" dirty="0"/>
              <a:t>Comunicação com o Banco de dados.</a:t>
            </a:r>
          </a:p>
          <a:p>
            <a:r>
              <a:rPr lang="pt-BR" dirty="0"/>
              <a:t>Validações.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4105BE-BCC0-40C1-B1A8-FA318EAE6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402" y="1551245"/>
            <a:ext cx="3595782" cy="23937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A8A6E4-403A-4AE1-94D5-3F4C7D33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71" y="4446259"/>
            <a:ext cx="2650931" cy="1527392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9BFB2CA-F7CB-462B-A70B-B9BE79998224}"/>
              </a:ext>
            </a:extLst>
          </p:cNvPr>
          <p:cNvCxnSpPr>
            <a:cxnSpLocks/>
          </p:cNvCxnSpPr>
          <p:nvPr/>
        </p:nvCxnSpPr>
        <p:spPr>
          <a:xfrm flipH="1">
            <a:off x="7020567" y="4068661"/>
            <a:ext cx="1709726" cy="1141294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7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310CD-4364-475B-8512-98625F7F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406" y="603719"/>
            <a:ext cx="9404723" cy="1400530"/>
          </a:xfrm>
        </p:spPr>
        <p:txBody>
          <a:bodyPr/>
          <a:lstStyle/>
          <a:p>
            <a:r>
              <a:rPr lang="pt-BR" dirty="0"/>
              <a:t>     DAO        x      </a:t>
            </a:r>
            <a:r>
              <a:rPr lang="pt-BR" dirty="0" err="1"/>
              <a:t>Repository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2B6DDC2-BBAD-4E0E-A5E4-F1F6CC8A0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877" y="1715921"/>
            <a:ext cx="4295993" cy="4295993"/>
          </a:xfrm>
        </p:spPr>
      </p:pic>
    </p:spTree>
    <p:extLst>
      <p:ext uri="{BB962C8B-B14F-4D97-AF65-F5344CB8AC3E}">
        <p14:creationId xmlns:p14="http://schemas.microsoft.com/office/powerpoint/2010/main" val="163511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76163-F27B-4135-B340-584A3F39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Para descobrirmos como funciona         vamos utilizar um exemplo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ECBF4EF-E4DE-4D2D-A7B1-A3B4C835D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334" y="2287464"/>
            <a:ext cx="8572500" cy="3810000"/>
          </a:xfrm>
        </p:spPr>
      </p:pic>
    </p:spTree>
    <p:extLst>
      <p:ext uri="{BB962C8B-B14F-4D97-AF65-F5344CB8AC3E}">
        <p14:creationId xmlns:p14="http://schemas.microsoft.com/office/powerpoint/2010/main" val="210042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6806"/>
            <a:ext cx="9404723" cy="1400530"/>
          </a:xfrm>
        </p:spPr>
        <p:txBody>
          <a:bodyPr rtlCol="0"/>
          <a:lstStyle/>
          <a:p>
            <a:pPr rtl="0"/>
            <a:r>
              <a:rPr lang="pt-BR" sz="3200" dirty="0"/>
              <a:t>Contexto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04F7260B-D1B9-46FD-B2EB-225B5CBCE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617730">
            <a:off x="6073631" y="1529163"/>
            <a:ext cx="4853855" cy="4195762"/>
          </a:xfr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38E4667-3199-4DC1-A4F6-BBFF650EBAB9}"/>
              </a:ext>
            </a:extLst>
          </p:cNvPr>
          <p:cNvSpPr txBox="1">
            <a:spLocks/>
          </p:cNvSpPr>
          <p:nvPr/>
        </p:nvSpPr>
        <p:spPr>
          <a:xfrm>
            <a:off x="509092" y="1529163"/>
            <a:ext cx="4853855" cy="4195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pt-BR" sz="2400" dirty="0">
                <a:solidFill>
                  <a:srgbClr val="C00000"/>
                </a:solidFill>
              </a:rPr>
              <a:t>Problema : </a:t>
            </a:r>
            <a:r>
              <a:rPr lang="pt-BR" sz="2300" dirty="0"/>
              <a:t>Gabriela era uma pequena mocinha que esquecia o nome dos seus bichinhos de pelúcia, e sempre que esquecia ela recorria ao seu pai para perguntar. O pai para tentar ajudar a filha a decorar gostava de sempre manter os mesmos nomes, então decidiu criar um programa para registrar os nomes devido ao crescimento da quantidade de “</a:t>
            </a:r>
            <a:r>
              <a:rPr lang="pt-BR" sz="2300" dirty="0" err="1"/>
              <a:t>polvinhos</a:t>
            </a:r>
            <a:r>
              <a:rPr lang="pt-BR" sz="2300" dirty="0"/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4A373A7B-0C4B-44AE-B765-42748112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2" y="1893160"/>
            <a:ext cx="4764679" cy="41957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82D080-4782-4DDC-93F1-A9E6642B2EDF}"/>
              </a:ext>
            </a:extLst>
          </p:cNvPr>
          <p:cNvSpPr txBox="1">
            <a:spLocks/>
          </p:cNvSpPr>
          <p:nvPr/>
        </p:nvSpPr>
        <p:spPr>
          <a:xfrm>
            <a:off x="5869497" y="2417219"/>
            <a:ext cx="5535176" cy="3988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>
                <a:solidFill>
                  <a:srgbClr val="002060"/>
                </a:solidFill>
              </a:rPr>
              <a:t>Padronização.</a:t>
            </a:r>
          </a:p>
          <a:p>
            <a:endParaRPr lang="pt-BR" dirty="0">
              <a:solidFill>
                <a:srgbClr val="002060"/>
              </a:solidFill>
            </a:endParaRPr>
          </a:p>
          <a:p>
            <a:endParaRPr lang="pt-BR" dirty="0">
              <a:solidFill>
                <a:srgbClr val="002060"/>
              </a:solidFill>
            </a:endParaRP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</a:rPr>
              <a:t>Validação.</a:t>
            </a:r>
            <a:br>
              <a:rPr lang="pt-BR" dirty="0"/>
            </a:b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74A916F-E6AB-412B-B41E-9ABD894F8633}"/>
              </a:ext>
            </a:extLst>
          </p:cNvPr>
          <p:cNvSpPr txBox="1">
            <a:spLocks/>
          </p:cNvSpPr>
          <p:nvPr/>
        </p:nvSpPr>
        <p:spPr>
          <a:xfrm>
            <a:off x="2231631" y="67157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Padronização e Validação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56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75E96-38A9-4402-8035-8D2CCBCF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eu preciso ir ao banco de dados buscar minhas informações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2A14A9-7244-4C00-A449-AB4D9484A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650" y="2131389"/>
            <a:ext cx="3900443" cy="3900443"/>
          </a:xfrm>
        </p:spPr>
      </p:pic>
    </p:spTree>
    <p:extLst>
      <p:ext uri="{BB962C8B-B14F-4D97-AF65-F5344CB8AC3E}">
        <p14:creationId xmlns:p14="http://schemas.microsoft.com/office/powerpoint/2010/main" val="248072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0FDF7-5B05-4B70-99FE-F887A1EB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59" y="551653"/>
            <a:ext cx="11216082" cy="1400530"/>
          </a:xfrm>
        </p:spPr>
        <p:txBody>
          <a:bodyPr/>
          <a:lstStyle/>
          <a:p>
            <a:r>
              <a:rPr lang="pt-BR" dirty="0"/>
              <a:t>            Aqui entra o DAO</a:t>
            </a:r>
            <a:br>
              <a:rPr lang="pt-BR" dirty="0"/>
            </a:br>
            <a:r>
              <a:rPr lang="pt-BR" sz="3600" dirty="0"/>
              <a:t>Data Access </a:t>
            </a:r>
            <a:r>
              <a:rPr lang="pt-BR" sz="3600" dirty="0" err="1"/>
              <a:t>Object</a:t>
            </a:r>
            <a:r>
              <a:rPr lang="pt-BR" sz="3600" dirty="0"/>
              <a:t> que está dentro do MODEL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8ACFA0-B7B0-49EC-B287-045FC4AB5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3531767"/>
            <a:ext cx="3675018" cy="219188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A666B67-78BA-43D6-B2D7-CB35A8E0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3725761"/>
            <a:ext cx="5291431" cy="180389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53366C0-F6C5-4721-8CA5-CBF912AF160F}"/>
              </a:ext>
            </a:extLst>
          </p:cNvPr>
          <p:cNvSpPr txBox="1">
            <a:spLocks/>
          </p:cNvSpPr>
          <p:nvPr/>
        </p:nvSpPr>
        <p:spPr>
          <a:xfrm>
            <a:off x="648084" y="2361264"/>
            <a:ext cx="3848990" cy="11705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Interface responsável pela conexão com o Banco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A1D1DA-82C0-4E2A-A888-904B80899A72}"/>
              </a:ext>
            </a:extLst>
          </p:cNvPr>
          <p:cNvSpPr txBox="1">
            <a:spLocks/>
          </p:cNvSpPr>
          <p:nvPr/>
        </p:nvSpPr>
        <p:spPr>
          <a:xfrm>
            <a:off x="5993269" y="2537434"/>
            <a:ext cx="3848990" cy="994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Interface responsável pela parte de Query</a:t>
            </a:r>
          </a:p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78077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</Template>
  <TotalTime>2044</TotalTime>
  <Words>297</Words>
  <Application>Microsoft Office PowerPoint</Application>
  <PresentationFormat>Widescreen</PresentationFormat>
  <Paragraphs>54</Paragraphs>
  <Slides>18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Íon</vt:lpstr>
      <vt:lpstr>Model, DAO e repository</vt:lpstr>
      <vt:lpstr>Estrutura MVC</vt:lpstr>
      <vt:lpstr>Responsabilidades da camada  MODEL</vt:lpstr>
      <vt:lpstr>     DAO        x      Repository</vt:lpstr>
      <vt:lpstr>Para descobrirmos como funciona         vamos utilizar um exemplo</vt:lpstr>
      <vt:lpstr>Contexto</vt:lpstr>
      <vt:lpstr>Apresentação do PowerPoint</vt:lpstr>
      <vt:lpstr>Agora eu preciso ir ao banco de dados buscar minhas informações</vt:lpstr>
      <vt:lpstr>            Aqui entra o DAO Data Access Object que está dentro do MODEL</vt:lpstr>
      <vt:lpstr>      Implementação das interfaces</vt:lpstr>
      <vt:lpstr>      Implementação das interfaces</vt:lpstr>
      <vt:lpstr>Banco de dados onde serão buscado os dados</vt:lpstr>
      <vt:lpstr>Classe principal utilizando Postgres</vt:lpstr>
      <vt:lpstr>Classe principal utilizando MySql</vt:lpstr>
      <vt:lpstr>Agora vejamos utilizando o Repository </vt:lpstr>
      <vt:lpstr> Aqui entra o Repository que está dentro do MODEL</vt:lpstr>
      <vt:lpstr>Controller para retornar os dados</vt:lpstr>
      <vt:lpstr>  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Camada Model</dc:title>
  <dc:creator>Daniel Queiroz</dc:creator>
  <cp:lastModifiedBy>Daniel Queiroz</cp:lastModifiedBy>
  <cp:revision>31</cp:revision>
  <dcterms:created xsi:type="dcterms:W3CDTF">2021-10-04T21:38:36Z</dcterms:created>
  <dcterms:modified xsi:type="dcterms:W3CDTF">2021-12-22T20:10:19Z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